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9"/>
  </p:notesMasterIdLst>
  <p:handoutMasterIdLst>
    <p:handoutMasterId r:id="rId10"/>
  </p:handoutMasterIdLst>
  <p:sldIdLst>
    <p:sldId id="987" r:id="rId5"/>
    <p:sldId id="989" r:id="rId6"/>
    <p:sldId id="986" r:id="rId7"/>
    <p:sldId id="988" r:id="rId8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5C88D0"/>
    <a:srgbClr val="2A6EA8"/>
    <a:srgbClr val="0000FF"/>
    <a:srgbClr val="FFFFCC"/>
    <a:srgbClr val="72AF2F"/>
    <a:srgbClr val="C1E442"/>
    <a:srgbClr val="FFFF99"/>
    <a:srgbClr val="C6D254"/>
    <a:srgbClr val="000000"/>
    <a:srgbClr val="B1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 autoAdjust="0"/>
    <p:restoredTop sz="96411" autoAdjust="0"/>
  </p:normalViewPr>
  <p:slideViewPr>
    <p:cSldViewPr snapToGrid="0">
      <p:cViewPr>
        <p:scale>
          <a:sx n="116" d="100"/>
          <a:sy n="116" d="100"/>
        </p:scale>
        <p:origin x="-1848" y="-200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3/25/2022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522078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3/25/2022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564593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10313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noProof="0" dirty="0"/>
              <a:t>Cliquez pour modifier le titre</a:t>
            </a:r>
          </a:p>
        </p:txBody>
      </p:sp>
    </p:spTree>
    <p:extLst>
      <p:ext uri="{BB962C8B-B14F-4D97-AF65-F5344CB8AC3E}">
        <p14:creationId xmlns:p14="http://schemas.microsoft.com/office/powerpoint/2010/main" val="2448796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Relationship Id="rId9" Type="http://schemas.openxmlformats.org/officeDocument/2006/relationships/image" Target="../media/image5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1075646" y="6376873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212963" y="6511925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100" b="1" spc="300" dirty="0">
                <a:ea typeface="+mn-ea"/>
                <a:cs typeface="Arial" panose="020B0604020202020204" pitchFamily="34" charset="0"/>
              </a:rPr>
              <a:t>Discussion paper on conflict management</a:t>
            </a:r>
          </a:p>
          <a:p>
            <a:pPr>
              <a:defRPr/>
            </a:pP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2021</a:t>
            </a:r>
          </a:p>
        </p:txBody>
      </p:sp>
      <p:pic>
        <p:nvPicPr>
          <p:cNvPr id="11" name="Picture 13" descr="green2.jpg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1467" y="6423704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 userDrawn="1"/>
        </p:nvSpPr>
        <p:spPr bwMode="auto">
          <a:xfrm>
            <a:off x="11157629" y="6330667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 dirty="0"/>
          </a:p>
          <a:p>
            <a:pPr>
              <a:defRPr/>
            </a:pPr>
            <a:endParaRPr lang="en-GB" altLang="en-US" sz="1333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41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8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9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67678" y="2820444"/>
            <a:ext cx="8621712" cy="146843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800" dirty="0"/>
            </a:br>
            <a:r>
              <a:rPr lang="en-US" sz="3200" b="1" dirty="0"/>
              <a:t>S5-222492 </a:t>
            </a:r>
            <a:br>
              <a:rPr lang="en-US" sz="2000" dirty="0"/>
            </a:br>
            <a:r>
              <a:rPr lang="en-US" sz="2000" dirty="0"/>
              <a:t> </a:t>
            </a:r>
            <a:r>
              <a:rPr lang="en-GB" altLang="zh-CN" sz="4400" b="1" dirty="0"/>
              <a:t>Discussion paper on Conflict Management SID proposal</a:t>
            </a:r>
            <a:br>
              <a:rPr lang="en-US" sz="4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054990" y="4567459"/>
            <a:ext cx="8534400" cy="475059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667" dirty="0">
                <a:latin typeface="Arial" panose="020B0604020202020204" pitchFamily="34" charset="0"/>
              </a:rPr>
              <a:t>Lenovo, Motorola Mobility</a:t>
            </a:r>
          </a:p>
          <a:p>
            <a:pPr>
              <a:lnSpc>
                <a:spcPct val="80000"/>
              </a:lnSpc>
              <a:defRPr/>
            </a:pPr>
            <a:endParaRPr lang="en-GB" altLang="en-US" sz="2667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711922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3C8909-4EC3-47D9-8107-AC89554642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Objective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B374E90-7116-46DF-A690-344110A72DF3}"/>
              </a:ext>
            </a:extLst>
          </p:cNvPr>
          <p:cNvSpPr txBox="1"/>
          <p:nvPr/>
        </p:nvSpPr>
        <p:spPr>
          <a:xfrm>
            <a:off x="1541123" y="1931542"/>
            <a:ext cx="8959065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/>
              <a:t>This discussion paper addresses the key comment from last meeting: </a:t>
            </a:r>
          </a:p>
          <a:p>
            <a:endParaRPr lang="en-GB" sz="1800" dirty="0"/>
          </a:p>
          <a:p>
            <a:r>
              <a:rPr lang="en-GB" sz="2000" dirty="0"/>
              <a:t>“</a:t>
            </a:r>
            <a:r>
              <a:rPr lang="en-US" sz="20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SimSun" panose="02010600030101010101" pitchFamily="2" charset="-122"/>
              </a:rPr>
              <a:t>The scope defined for this Work Item is rather defining list of requirements on products/solutions which are vendor-specific implementation of the system.</a:t>
            </a:r>
            <a:r>
              <a:rPr lang="en-GB" sz="2000" dirty="0"/>
              <a:t>”</a:t>
            </a:r>
          </a:p>
          <a:p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542572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2E9306-DF56-4D86-A55D-672385E5F2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Example of sub-optimal conflict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E1C091C-5DD0-4359-8EC2-EAFFBC5BE1DB}"/>
              </a:ext>
            </a:extLst>
          </p:cNvPr>
          <p:cNvSpPr txBox="1"/>
          <p:nvPr/>
        </p:nvSpPr>
        <p:spPr>
          <a:xfrm>
            <a:off x="8126858" y="2729287"/>
            <a:ext cx="394527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Three NFs react independently/differently to </a:t>
            </a:r>
            <a:r>
              <a:rPr lang="en-GB" sz="1600" b="1" u="sng" dirty="0"/>
              <a:t>the same NWDAF output</a:t>
            </a:r>
            <a:r>
              <a:rPr lang="en-GB" sz="1600" dirty="0"/>
              <a:t>, while it may be sufficient for only one NF to react</a:t>
            </a:r>
          </a:p>
          <a:p>
            <a:endParaRPr lang="en-GB" sz="1600" dirty="0"/>
          </a:p>
          <a:p>
            <a:r>
              <a:rPr lang="en-GB" sz="1600" dirty="0"/>
              <a:t>How can a single vendor solve this issue if each NF is from a different vendor? </a:t>
            </a:r>
          </a:p>
          <a:p>
            <a:endParaRPr lang="en-GB" sz="1600" dirty="0"/>
          </a:p>
          <a:p>
            <a:r>
              <a:rPr lang="en-GB" sz="1600" dirty="0"/>
              <a:t>This is therefore a standards issue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A9804E1-FEC8-48B5-A53F-16ECEE71AD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6478" y="1993187"/>
            <a:ext cx="6025457" cy="3597736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D682075-2376-43BA-9077-CA206A7F2DD4}"/>
              </a:ext>
            </a:extLst>
          </p:cNvPr>
          <p:cNvSpPr/>
          <p:nvPr/>
        </p:nvSpPr>
        <p:spPr bwMode="auto">
          <a:xfrm>
            <a:off x="2393879" y="1267077"/>
            <a:ext cx="4931595" cy="621587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400" b="0" i="0" u="none" strike="noStrike" cap="none" normalizeH="0" baseline="0" dirty="0">
                <a:ln>
                  <a:noFill/>
                </a:ln>
                <a:effectLst/>
                <a:latin typeface="Arial" charset="0"/>
              </a:rPr>
              <a:t>NWDAF</a:t>
            </a:r>
            <a:endParaRPr kumimoji="0" lang="en-GB" sz="1000" b="0" i="0" u="none" strike="noStrike" cap="none" normalizeH="0" baseline="0" dirty="0">
              <a:ln>
                <a:noFill/>
              </a:ln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9864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921971-42CE-40A1-8D26-44CB5A531A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Possible solution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A71A954-DDD0-4F33-A494-7404775428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468" y="1135500"/>
            <a:ext cx="6025457" cy="412665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091BFF6-441E-4EC2-93E5-AAD5738BA29C}"/>
              </a:ext>
            </a:extLst>
          </p:cNvPr>
          <p:cNvSpPr/>
          <p:nvPr/>
        </p:nvSpPr>
        <p:spPr bwMode="auto">
          <a:xfrm>
            <a:off x="7352777" y="3465815"/>
            <a:ext cx="1366463" cy="945223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NF Actions Log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2E192ED-0B6F-405E-8073-EB23DB08B19B}"/>
              </a:ext>
            </a:extLst>
          </p:cNvPr>
          <p:cNvSpPr/>
          <p:nvPr/>
        </p:nvSpPr>
        <p:spPr bwMode="auto">
          <a:xfrm>
            <a:off x="9339209" y="2429838"/>
            <a:ext cx="2424702" cy="608744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Conflict </a:t>
            </a:r>
            <a:r>
              <a:rPr lang="en-GB" sz="1600" dirty="0">
                <a:latin typeface="Arial" charset="0"/>
              </a:rPr>
              <a:t>Analysis </a:t>
            </a:r>
            <a:r>
              <a:rPr kumimoji="0" lang="en-GB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Entity 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GB" sz="1600" dirty="0">
                <a:latin typeface="Arial" charset="0"/>
              </a:rPr>
              <a:t>Example: MDAF</a:t>
            </a:r>
            <a:endParaRPr kumimoji="0" lang="en-GB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94BCF2FA-01E1-415F-892F-03F9E5AFF172}"/>
              </a:ext>
            </a:extLst>
          </p:cNvPr>
          <p:cNvCxnSpPr>
            <a:cxnSpLocks/>
          </p:cNvCxnSpPr>
          <p:nvPr/>
        </p:nvCxnSpPr>
        <p:spPr bwMode="auto">
          <a:xfrm>
            <a:off x="5619965" y="4089115"/>
            <a:ext cx="1732812" cy="1798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6B2AA489-40A9-4B8D-9817-A7D5949EF3B0}"/>
              </a:ext>
            </a:extLst>
          </p:cNvPr>
          <p:cNvCxnSpPr>
            <a:cxnSpLocks/>
          </p:cNvCxnSpPr>
          <p:nvPr/>
        </p:nvCxnSpPr>
        <p:spPr bwMode="auto">
          <a:xfrm>
            <a:off x="3914454" y="3786027"/>
            <a:ext cx="3438323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458DB29D-8FD5-4F23-9F5D-4A4D6C8395FA}"/>
              </a:ext>
            </a:extLst>
          </p:cNvPr>
          <p:cNvCxnSpPr>
            <a:cxnSpLocks/>
          </p:cNvCxnSpPr>
          <p:nvPr/>
        </p:nvCxnSpPr>
        <p:spPr bwMode="auto">
          <a:xfrm>
            <a:off x="2106203" y="3938427"/>
            <a:ext cx="5246574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CD76D232-0E11-4D9B-A53F-63D96ED09398}"/>
              </a:ext>
            </a:extLst>
          </p:cNvPr>
          <p:cNvCxnSpPr>
            <a:cxnSpLocks/>
            <a:stCxn id="4" idx="3"/>
          </p:cNvCxnSpPr>
          <p:nvPr/>
        </p:nvCxnSpPr>
        <p:spPr bwMode="auto">
          <a:xfrm flipV="1">
            <a:off x="8719240" y="3038582"/>
            <a:ext cx="1037785" cy="899845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9F707A49-E585-4CA7-90D8-15FF6A3D9685}"/>
              </a:ext>
            </a:extLst>
          </p:cNvPr>
          <p:cNvCxnSpPr>
            <a:cxnSpLocks/>
            <a:stCxn id="5" idx="1"/>
          </p:cNvCxnSpPr>
          <p:nvPr/>
        </p:nvCxnSpPr>
        <p:spPr bwMode="auto">
          <a:xfrm flipH="1">
            <a:off x="5732980" y="2734210"/>
            <a:ext cx="3606229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B8681B07-2ACC-4F6D-99BF-30E28A5F5922}"/>
              </a:ext>
            </a:extLst>
          </p:cNvPr>
          <p:cNvSpPr txBox="1"/>
          <p:nvPr/>
        </p:nvSpPr>
        <p:spPr>
          <a:xfrm>
            <a:off x="6374924" y="4434431"/>
            <a:ext cx="271770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1.All NF log actions they take</a:t>
            </a:r>
          </a:p>
          <a:p>
            <a:r>
              <a:rPr lang="en-GB" b="1" dirty="0"/>
              <a:t>(This is configured by OAM)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C9D9179-2D05-4D3B-B24B-704E8BCE0B29}"/>
              </a:ext>
            </a:extLst>
          </p:cNvPr>
          <p:cNvSpPr txBox="1"/>
          <p:nvPr/>
        </p:nvSpPr>
        <p:spPr>
          <a:xfrm>
            <a:off x="9238132" y="3465815"/>
            <a:ext cx="271770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2. A conflict management entity </a:t>
            </a:r>
          </a:p>
          <a:p>
            <a:r>
              <a:rPr lang="en-GB" b="1" dirty="0"/>
              <a:t>analysis the logs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BC8D5B4-A042-4BB0-9381-B96B7D73B2D5}"/>
              </a:ext>
            </a:extLst>
          </p:cNvPr>
          <p:cNvSpPr txBox="1"/>
          <p:nvPr/>
        </p:nvSpPr>
        <p:spPr>
          <a:xfrm>
            <a:off x="6311519" y="2086301"/>
            <a:ext cx="2717705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3. Conflict management entity </a:t>
            </a:r>
          </a:p>
          <a:p>
            <a:r>
              <a:rPr lang="en-GB" b="1" dirty="0"/>
              <a:t>Disables PCF from reacting to the NWDAF slice load output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992970D-1D9E-4FEC-B88C-7403DAAC3702}"/>
              </a:ext>
            </a:extLst>
          </p:cNvPr>
          <p:cNvSpPr txBox="1"/>
          <p:nvPr/>
        </p:nvSpPr>
        <p:spPr>
          <a:xfrm>
            <a:off x="8041336" y="5422878"/>
            <a:ext cx="3578736" cy="69249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b="1" dirty="0"/>
              <a:t>Steps 1 and 3 require standardization to work uniformly across vendors. </a:t>
            </a:r>
          </a:p>
          <a:p>
            <a:r>
              <a:rPr lang="en-GB" b="1" dirty="0"/>
              <a:t>Step 2 is vendor internal implementation.</a:t>
            </a:r>
          </a:p>
        </p:txBody>
      </p:sp>
    </p:spTree>
    <p:extLst>
      <p:ext uri="{BB962C8B-B14F-4D97-AF65-F5344CB8AC3E}">
        <p14:creationId xmlns:p14="http://schemas.microsoft.com/office/powerpoint/2010/main" val="487267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0" ma:contentTypeDescription="Create a new document." ma:contentTypeScope="" ma:versionID="6292fa44ab954aa0fbadffb20d1b36d7">
  <xsd:schema xmlns:xsd="http://www.w3.org/2001/XMLSchema" xmlns:xs="http://www.w3.org/2001/XMLSchema" xmlns:p="http://schemas.microsoft.com/office/2006/metadata/properties" xmlns:ns3="6f846979-0e6f-42ff-8b87-e1893efeda99" targetNamespace="http://schemas.microsoft.com/office/2006/metadata/properties" ma:root="true" ma:fieldsID="beac905ced2eb3c7f1f983f973c4cb1e" ns3:_=""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13C568A-0C46-4592-BB68-CDB41342D77A}">
  <ds:schemaRefs>
    <ds:schemaRef ds:uri="http://purl.org/dc/elements/1.1/"/>
    <ds:schemaRef ds:uri="http://schemas.microsoft.com/office/2006/metadata/properties"/>
    <ds:schemaRef ds:uri="http://purl.org/dc/terms/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CA0C5451-E459-4FFF-ABEC-04BA6559BCF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8EFD60F-3529-4261-B094-766615A3369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59413</TotalTime>
  <Words>177</Words>
  <Application>Microsoft Office PowerPoint</Application>
  <PresentationFormat>Widescreen</PresentationFormat>
  <Paragraphs>26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Times New Roman</vt:lpstr>
      <vt:lpstr>Office Theme</vt:lpstr>
      <vt:lpstr>   S5-222492   Discussion paper on Conflict Management SID proposal </vt:lpstr>
      <vt:lpstr>Objective</vt:lpstr>
      <vt:lpstr>Example of sub-optimal conflict</vt:lpstr>
      <vt:lpstr>Possible solution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SA5 Status Report to SA#83  Charging Management (CH) Operation, Administration, Maintenance &amp; Provisioning (OAM&amp;P)</dc:title>
  <dc:creator>Thomas Tovinger</dc:creator>
  <cp:lastModifiedBy>Len2</cp:lastModifiedBy>
  <cp:revision>443</cp:revision>
  <dcterms:created xsi:type="dcterms:W3CDTF">2019-03-13T01:38:36Z</dcterms:created>
  <dcterms:modified xsi:type="dcterms:W3CDTF">2022-03-25T16:09:06Z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0x0101003AA7AC0C743A294CADF60F661720E3E6</vt:lpwstr>
  </property>
  <property fmtid="{D5CDD505-2E9C-101B-9397-08002B2CF9AE}" pid="3" name="_2015_ms_pID_725343">
    <vt:lpwstr>(3)j5DyKr/9ztn2R3WhsbN2tKLwFsa7oHYXQVnp0tIZ/+0Hze0xIfyIprhkhhCA6/mLnwNF+9Ol
fB76OGGHaQsn4AtAra4o5hGlBf9SGcByym32dnNr8lTDugm9pcwSVqzVLW5t0oMSZcVdHbal
Bljy71TdMU67HjwQgF+NEZfTRH++lwzg/mElTNDOLZ0ccAJYay5QRiY4nTazwaNilIC6gWk4
+Tttt4q5J/KMLVGMrH</vt:lpwstr>
  </property>
  <property fmtid="{D5CDD505-2E9C-101B-9397-08002B2CF9AE}" pid="4" name="_2015_ms_pID_7253431">
    <vt:lpwstr>Ma2CcSAAA8Gnp4sZzsPs6puQz/kEo+IBvY1p+sfE8x0HrVm8jNjr6r
4rSETsFQHBkojDKwboIHtrf6OTxksvbHuFIYnWeemj8/3gVA3AQAOTIYKwgcsZRLkK2o3lYL
HD5/yJSH9MahXmEBP1ZdBAjjuWYmlxpu51eXsWGcXOIaVo+iAE6BJPrAt2KEIUF9pYMR2IWE
y0c10tiUADp3sKbpLKeEREOuxy0Z41x8HsY7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1574815908</vt:lpwstr>
  </property>
  <property fmtid="{D5CDD505-2E9C-101B-9397-08002B2CF9AE}" pid="9" name="_2015_ms_pID_7253432">
    <vt:lpwstr>rSMWCN/yLONsXB4oX7szqmo=</vt:lpwstr>
  </property>
</Properties>
</file>